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275" r:id="rId4"/>
    <p:sldId id="258" r:id="rId5"/>
    <p:sldId id="277" r:id="rId6"/>
    <p:sldId id="278" r:id="rId7"/>
    <p:sldId id="266" r:id="rId8"/>
    <p:sldId id="302" r:id="rId9"/>
    <p:sldId id="281" r:id="rId10"/>
    <p:sldId id="298" r:id="rId11"/>
    <p:sldId id="299" r:id="rId12"/>
    <p:sldId id="303" r:id="rId13"/>
  </p:sldIdLst>
  <p:sldSz cx="18288000" cy="10287000"/>
  <p:notesSz cx="6858000" cy="9144000"/>
  <p:embeddedFontLst>
    <p:embeddedFont>
      <p:font typeface="Assistant" panose="020B0604020202020204" charset="-79"/>
      <p:regular r:id="rId15"/>
    </p:embeddedFon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nux Biolinum" panose="020B0604020202020204" charset="0"/>
      <p:regular r:id="rId24"/>
    </p:embeddedFont>
    <p:embeddedFont>
      <p:font typeface="Open Sans" panose="020B0604020202020204" charset="0"/>
      <p:regular r:id="rId25"/>
    </p:embeddedFont>
    <p:embeddedFont>
      <p:font typeface="Open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3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B76F0-87C8-4FDE-A548-8FB78EA5383D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961A6EE9-69A9-4968-B652-B3052BE29A4C}">
      <dgm:prSet phldrT="[Texte]" custT="1"/>
      <dgm:spPr>
        <a:xfrm>
          <a:off x="13844" y="444170"/>
          <a:ext cx="2100927" cy="1232832"/>
        </a:xfrm>
        <a:prstGeom prst="homePlate">
          <a:avLst/>
        </a:prstGeom>
        <a:solidFill>
          <a:srgbClr val="8FA3A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Anamnèse et examen clinique</a:t>
          </a:r>
        </a:p>
      </dgm:t>
    </dgm:pt>
    <dgm:pt modelId="{D1D66751-E193-47A3-9B71-E993EEADEFE1}" type="parTrans" cxnId="{5E490E99-E4A7-4F53-9970-AC85BE7A66F2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B637C02B-D5B9-47C4-917D-7E8151727CF5}" type="sibTrans" cxnId="{5E490E99-E4A7-4F53-9970-AC85BE7A66F2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AFD8F83C-8D78-4021-BF84-C5D87F40446F}">
      <dgm:prSet phldrT="[Texte]" custT="1"/>
      <dgm:spPr>
        <a:xfrm>
          <a:off x="1682527" y="444170"/>
          <a:ext cx="2100927" cy="1220764"/>
        </a:xfrm>
        <a:prstGeom prst="chevron">
          <a:avLst/>
        </a:prstGeom>
        <a:solidFill>
          <a:srgbClr val="8FA3A3">
            <a:hueOff val="-1673327"/>
            <a:satOff val="6019"/>
            <a:lumOff val="2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Evaluation de l’</a:t>
          </a:r>
          <a:r>
            <a:rPr lang="fr-FR" sz="1600" b="1" dirty="0" err="1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intercure</a:t>
          </a: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 des traitements</a:t>
          </a:r>
        </a:p>
      </dgm:t>
    </dgm:pt>
    <dgm:pt modelId="{265B1B87-E064-4D76-8F24-26B0E47D0D78}" type="parTrans" cxnId="{73DE7CA2-A8FC-4488-A989-E089CFCAF55F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5DA5A8D0-1817-46FD-AEBD-BC502C5E3D5E}" type="sibTrans" cxnId="{73DE7CA2-A8FC-4488-A989-E089CFCAF55F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4D9D23F5-8D51-459D-AA05-E282C44E708D}">
      <dgm:prSet phldrT="[Texte]" custT="1"/>
      <dgm:spPr>
        <a:xfrm>
          <a:off x="3363269" y="480432"/>
          <a:ext cx="2100927" cy="1148240"/>
        </a:xfrm>
        <a:prstGeom prst="chevron">
          <a:avLst/>
        </a:prstGeom>
        <a:solidFill>
          <a:srgbClr val="8FA3A3">
            <a:hueOff val="-3346655"/>
            <a:satOff val="12038"/>
            <a:lumOff val="52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5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Recherche d’éventuelles toxicités des traitements et identification de situations d’urgence</a:t>
          </a:r>
        </a:p>
      </dgm:t>
    </dgm:pt>
    <dgm:pt modelId="{539F650E-8C99-4993-953F-BE907A573895}" type="parTrans" cxnId="{C977E830-DFFB-49B5-B33B-490A8F9CE3EA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ED5D18B7-8814-41E2-A00A-83FD93DBEE4C}" type="sibTrans" cxnId="{C977E830-DFFB-49B5-B33B-490A8F9CE3EA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976C1EDC-E821-494A-BD60-5A941FCF52B6}">
      <dgm:prSet custT="1"/>
      <dgm:spPr>
        <a:xfrm>
          <a:off x="5044011" y="480432"/>
          <a:ext cx="2100927" cy="1148240"/>
        </a:xfrm>
        <a:prstGeom prst="chevron">
          <a:avLst/>
        </a:prstGeom>
        <a:solidFill>
          <a:srgbClr val="8FA3A3">
            <a:hueOff val="-5019982"/>
            <a:satOff val="18057"/>
            <a:lumOff val="78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Suivi des  syndromes  gériatriques</a:t>
          </a:r>
        </a:p>
      </dgm:t>
    </dgm:pt>
    <dgm:pt modelId="{A9A358FA-B6CE-4490-910A-11E37137AE68}" type="parTrans" cxnId="{07E4EC5D-D48F-4B99-B038-2FD1113BA00F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CE547826-96EF-4C4A-AD4B-06C7DE06FE5B}" type="sibTrans" cxnId="{07E4EC5D-D48F-4B99-B038-2FD1113BA00F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9417DD00-FF4A-49A9-A5C2-200745041671}">
      <dgm:prSet custT="1"/>
      <dgm:spPr>
        <a:xfrm>
          <a:off x="6724753" y="468343"/>
          <a:ext cx="2100927" cy="1172418"/>
        </a:xfrm>
        <a:prstGeom prst="chevron">
          <a:avLst/>
        </a:prstGeom>
        <a:solidFill>
          <a:srgbClr val="8FA3A3">
            <a:hueOff val="-6693310"/>
            <a:satOff val="24077"/>
            <a:lumOff val="10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FR" sz="15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Evaluation de l’observance  </a:t>
          </a:r>
        </a:p>
      </dgm:t>
    </dgm:pt>
    <dgm:pt modelId="{890F04FE-CAF8-467F-97D2-3D1413C4D942}" type="parTrans" cxnId="{B647B989-FC10-4D82-A113-7D7900E8CE84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227001AC-BF82-4112-BB1C-A61844969700}" type="sibTrans" cxnId="{B647B989-FC10-4D82-A113-7D7900E8CE84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2766260D-47D4-4F63-974E-5EC6B2A5183B}">
      <dgm:prSet custT="1"/>
      <dgm:spPr>
        <a:xfrm>
          <a:off x="8405495" y="504605"/>
          <a:ext cx="2100927" cy="1099894"/>
        </a:xfrm>
        <a:prstGeom prst="chevron">
          <a:avLst/>
        </a:prstGeom>
        <a:solidFill>
          <a:srgbClr val="8FA3A3">
            <a:hueOff val="-8366636"/>
            <a:satOff val="30096"/>
            <a:lumOff val="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Orientation vers des programmes si besoin (ETP, APA)</a:t>
          </a:r>
        </a:p>
      </dgm:t>
    </dgm:pt>
    <dgm:pt modelId="{CEDE69E2-B9E7-4CDA-837F-6A60BE77651E}" type="parTrans" cxnId="{093486C2-F29C-49F3-BA00-94678E8D2174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14C42D1F-989C-4DA0-8598-D7EB36D40D45}" type="sibTrans" cxnId="{093486C2-F29C-49F3-BA00-94678E8D2174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3626FD68-8EC9-48BB-AED6-6C64B233A401}">
      <dgm:prSet custT="1"/>
      <dgm:spPr>
        <a:xfrm>
          <a:off x="10086237" y="492517"/>
          <a:ext cx="2100927" cy="1124071"/>
        </a:xfrm>
        <a:prstGeom prst="chevron">
          <a:avLst/>
        </a:prstGeom>
        <a:solidFill>
          <a:srgbClr val="8FA3A3">
            <a:hueOff val="-10039964"/>
            <a:satOff val="36115"/>
            <a:lumOff val="156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Prescription et </a:t>
          </a:r>
          <a:r>
            <a:rPr lang="fr-FR" sz="1600" b="1" dirty="0" err="1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renouvelle-ment</a:t>
          </a:r>
          <a:r>
            <a:rPr lang="fr-FR" sz="1600" b="1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 de traitements</a:t>
          </a:r>
        </a:p>
      </dgm:t>
    </dgm:pt>
    <dgm:pt modelId="{064A6F1A-C4BC-468D-8506-7B7823BE4CC6}" type="parTrans" cxnId="{8695C889-5DE0-4A4E-9ADA-839BCD9CC427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B3803B82-ADB4-4D88-9C1C-A7D58748CAB9}" type="sibTrans" cxnId="{8695C889-5DE0-4A4E-9ADA-839BCD9CC427}">
      <dgm:prSet/>
      <dgm:spPr/>
      <dgm:t>
        <a:bodyPr/>
        <a:lstStyle/>
        <a:p>
          <a:endParaRPr lang="fr-FR" sz="1000" b="1">
            <a:solidFill>
              <a:schemeClr val="tx1"/>
            </a:solidFill>
          </a:endParaRPr>
        </a:p>
      </dgm:t>
    </dgm:pt>
    <dgm:pt modelId="{9E1E8A8E-B9B4-46DF-8926-5B294F3787B9}" type="pres">
      <dgm:prSet presAssocID="{43EB76F0-87C8-4FDE-A548-8FB78EA5383D}" presName="Name0" presStyleCnt="0">
        <dgm:presLayoutVars>
          <dgm:dir/>
          <dgm:resizeHandles val="exact"/>
        </dgm:presLayoutVars>
      </dgm:prSet>
      <dgm:spPr/>
    </dgm:pt>
    <dgm:pt modelId="{8A39A6A7-F947-41F6-8375-77D1EDA5CF99}" type="pres">
      <dgm:prSet presAssocID="{961A6EE9-69A9-4968-B652-B3052BE29A4C}" presName="parTxOnly" presStyleLbl="node1" presStyleIdx="0" presStyleCnt="7" custScaleY="146701" custLinFactNeighborX="2870" custLinFactNeighborY="718">
        <dgm:presLayoutVars>
          <dgm:bulletEnabled val="1"/>
        </dgm:presLayoutVars>
      </dgm:prSet>
      <dgm:spPr/>
    </dgm:pt>
    <dgm:pt modelId="{F6ED658B-0D5B-4680-8F48-889CAD23B513}" type="pres">
      <dgm:prSet presAssocID="{B637C02B-D5B9-47C4-917D-7E8151727CF5}" presName="parSpace" presStyleCnt="0"/>
      <dgm:spPr/>
    </dgm:pt>
    <dgm:pt modelId="{9632D047-24C8-4C9E-8AED-D65A33B9F0A6}" type="pres">
      <dgm:prSet presAssocID="{AFD8F83C-8D78-4021-BF84-C5D87F40446F}" presName="parTxOnly" presStyleLbl="node1" presStyleIdx="1" presStyleCnt="7" custScaleY="145265">
        <dgm:presLayoutVars>
          <dgm:bulletEnabled val="1"/>
        </dgm:presLayoutVars>
      </dgm:prSet>
      <dgm:spPr/>
    </dgm:pt>
    <dgm:pt modelId="{568CB16C-5875-4D8D-8A14-B44231BED431}" type="pres">
      <dgm:prSet presAssocID="{5DA5A8D0-1817-46FD-AEBD-BC502C5E3D5E}" presName="parSpace" presStyleCnt="0"/>
      <dgm:spPr/>
    </dgm:pt>
    <dgm:pt modelId="{218AB5D4-3DF2-4F4D-B9F4-5919AE08249D}" type="pres">
      <dgm:prSet presAssocID="{4D9D23F5-8D51-459D-AA05-E282C44E708D}" presName="parTxOnly" presStyleLbl="node1" presStyleIdx="2" presStyleCnt="7" custScaleY="136635" custLinFactNeighborX="-2310" custLinFactNeighborY="-5">
        <dgm:presLayoutVars>
          <dgm:bulletEnabled val="1"/>
        </dgm:presLayoutVars>
      </dgm:prSet>
      <dgm:spPr/>
    </dgm:pt>
    <dgm:pt modelId="{2E278DFE-5FA2-41D5-8019-FBC399AEE21F}" type="pres">
      <dgm:prSet presAssocID="{ED5D18B7-8814-41E2-A00A-83FD93DBEE4C}" presName="parSpace" presStyleCnt="0"/>
      <dgm:spPr/>
    </dgm:pt>
    <dgm:pt modelId="{4995BC58-5010-4A71-927B-2ED643CFABC9}" type="pres">
      <dgm:prSet presAssocID="{976C1EDC-E821-494A-BD60-5A941FCF52B6}" presName="parTxOnly" presStyleLbl="node1" presStyleIdx="3" presStyleCnt="7" custScaleY="136635">
        <dgm:presLayoutVars>
          <dgm:bulletEnabled val="1"/>
        </dgm:presLayoutVars>
      </dgm:prSet>
      <dgm:spPr/>
    </dgm:pt>
    <dgm:pt modelId="{FB032A4D-8C31-4811-BCE7-42FA992412A2}" type="pres">
      <dgm:prSet presAssocID="{CE547826-96EF-4C4A-AD4B-06C7DE06FE5B}" presName="parSpace" presStyleCnt="0"/>
      <dgm:spPr/>
    </dgm:pt>
    <dgm:pt modelId="{7C87D80C-14C3-4A61-AFCB-55E349FED6AE}" type="pres">
      <dgm:prSet presAssocID="{9417DD00-FF4A-49A9-A5C2-200745041671}" presName="parTxOnly" presStyleLbl="node1" presStyleIdx="4" presStyleCnt="7" custScaleY="139512">
        <dgm:presLayoutVars>
          <dgm:bulletEnabled val="1"/>
        </dgm:presLayoutVars>
      </dgm:prSet>
      <dgm:spPr/>
    </dgm:pt>
    <dgm:pt modelId="{642F066B-1D21-4DEA-98BB-6328FB75F0E0}" type="pres">
      <dgm:prSet presAssocID="{227001AC-BF82-4112-BB1C-A61844969700}" presName="parSpace" presStyleCnt="0"/>
      <dgm:spPr/>
    </dgm:pt>
    <dgm:pt modelId="{04094B05-F1D4-4196-85F2-D217DED8A03A}" type="pres">
      <dgm:prSet presAssocID="{2766260D-47D4-4F63-974E-5EC6B2A5183B}" presName="parTxOnly" presStyleLbl="node1" presStyleIdx="5" presStyleCnt="7" custScaleY="130882">
        <dgm:presLayoutVars>
          <dgm:bulletEnabled val="1"/>
        </dgm:presLayoutVars>
      </dgm:prSet>
      <dgm:spPr/>
    </dgm:pt>
    <dgm:pt modelId="{D8A50603-D6E7-4D48-86C6-782609F26434}" type="pres">
      <dgm:prSet presAssocID="{14C42D1F-989C-4DA0-8598-D7EB36D40D45}" presName="parSpace" presStyleCnt="0"/>
      <dgm:spPr/>
    </dgm:pt>
    <dgm:pt modelId="{1C8E299C-A23D-4746-A0B3-FF46C3A146BE}" type="pres">
      <dgm:prSet presAssocID="{3626FD68-8EC9-48BB-AED6-6C64B233A401}" presName="parTxOnly" presStyleLbl="node1" presStyleIdx="6" presStyleCnt="7" custScaleY="133759">
        <dgm:presLayoutVars>
          <dgm:bulletEnabled val="1"/>
        </dgm:presLayoutVars>
      </dgm:prSet>
      <dgm:spPr/>
    </dgm:pt>
  </dgm:ptLst>
  <dgm:cxnLst>
    <dgm:cxn modelId="{AC1DE70A-DD0A-4165-AAB8-0D24D15547D4}" type="presOf" srcId="{961A6EE9-69A9-4968-B652-B3052BE29A4C}" destId="{8A39A6A7-F947-41F6-8375-77D1EDA5CF99}" srcOrd="0" destOrd="0" presId="urn:microsoft.com/office/officeart/2005/8/layout/hChevron3"/>
    <dgm:cxn modelId="{5F2B0D0C-F8E8-4FD7-934C-542267D9BF79}" type="presOf" srcId="{AFD8F83C-8D78-4021-BF84-C5D87F40446F}" destId="{9632D047-24C8-4C9E-8AED-D65A33B9F0A6}" srcOrd="0" destOrd="0" presId="urn:microsoft.com/office/officeart/2005/8/layout/hChevron3"/>
    <dgm:cxn modelId="{32903428-119A-44CB-8EF0-6422DFAEAAF3}" type="presOf" srcId="{4D9D23F5-8D51-459D-AA05-E282C44E708D}" destId="{218AB5D4-3DF2-4F4D-B9F4-5919AE08249D}" srcOrd="0" destOrd="0" presId="urn:microsoft.com/office/officeart/2005/8/layout/hChevron3"/>
    <dgm:cxn modelId="{C977E830-DFFB-49B5-B33B-490A8F9CE3EA}" srcId="{43EB76F0-87C8-4FDE-A548-8FB78EA5383D}" destId="{4D9D23F5-8D51-459D-AA05-E282C44E708D}" srcOrd="2" destOrd="0" parTransId="{539F650E-8C99-4993-953F-BE907A573895}" sibTransId="{ED5D18B7-8814-41E2-A00A-83FD93DBEE4C}"/>
    <dgm:cxn modelId="{07E4EC5D-D48F-4B99-B038-2FD1113BA00F}" srcId="{43EB76F0-87C8-4FDE-A548-8FB78EA5383D}" destId="{976C1EDC-E821-494A-BD60-5A941FCF52B6}" srcOrd="3" destOrd="0" parTransId="{A9A358FA-B6CE-4490-910A-11E37137AE68}" sibTransId="{CE547826-96EF-4C4A-AD4B-06C7DE06FE5B}"/>
    <dgm:cxn modelId="{34856468-A2B5-496C-AE2A-B4AA9B3E874D}" type="presOf" srcId="{9417DD00-FF4A-49A9-A5C2-200745041671}" destId="{7C87D80C-14C3-4A61-AFCB-55E349FED6AE}" srcOrd="0" destOrd="0" presId="urn:microsoft.com/office/officeart/2005/8/layout/hChevron3"/>
    <dgm:cxn modelId="{B647B989-FC10-4D82-A113-7D7900E8CE84}" srcId="{43EB76F0-87C8-4FDE-A548-8FB78EA5383D}" destId="{9417DD00-FF4A-49A9-A5C2-200745041671}" srcOrd="4" destOrd="0" parTransId="{890F04FE-CAF8-467F-97D2-3D1413C4D942}" sibTransId="{227001AC-BF82-4112-BB1C-A61844969700}"/>
    <dgm:cxn modelId="{8695C889-5DE0-4A4E-9ADA-839BCD9CC427}" srcId="{43EB76F0-87C8-4FDE-A548-8FB78EA5383D}" destId="{3626FD68-8EC9-48BB-AED6-6C64B233A401}" srcOrd="6" destOrd="0" parTransId="{064A6F1A-C4BC-468D-8506-7B7823BE4CC6}" sibTransId="{B3803B82-ADB4-4D88-9C1C-A7D58748CAB9}"/>
    <dgm:cxn modelId="{2AC00F8A-0A1B-4D68-9028-9DD8A61ABD4C}" type="presOf" srcId="{976C1EDC-E821-494A-BD60-5A941FCF52B6}" destId="{4995BC58-5010-4A71-927B-2ED643CFABC9}" srcOrd="0" destOrd="0" presId="urn:microsoft.com/office/officeart/2005/8/layout/hChevron3"/>
    <dgm:cxn modelId="{5E490E99-E4A7-4F53-9970-AC85BE7A66F2}" srcId="{43EB76F0-87C8-4FDE-A548-8FB78EA5383D}" destId="{961A6EE9-69A9-4968-B652-B3052BE29A4C}" srcOrd="0" destOrd="0" parTransId="{D1D66751-E193-47A3-9B71-E993EEADEFE1}" sibTransId="{B637C02B-D5B9-47C4-917D-7E8151727CF5}"/>
    <dgm:cxn modelId="{AC6A899D-7582-4B4B-AE8B-1C78636FD105}" type="presOf" srcId="{43EB76F0-87C8-4FDE-A548-8FB78EA5383D}" destId="{9E1E8A8E-B9B4-46DF-8926-5B294F3787B9}" srcOrd="0" destOrd="0" presId="urn:microsoft.com/office/officeart/2005/8/layout/hChevron3"/>
    <dgm:cxn modelId="{73DE7CA2-A8FC-4488-A989-E089CFCAF55F}" srcId="{43EB76F0-87C8-4FDE-A548-8FB78EA5383D}" destId="{AFD8F83C-8D78-4021-BF84-C5D87F40446F}" srcOrd="1" destOrd="0" parTransId="{265B1B87-E064-4D76-8F24-26B0E47D0D78}" sibTransId="{5DA5A8D0-1817-46FD-AEBD-BC502C5E3D5E}"/>
    <dgm:cxn modelId="{093486C2-F29C-49F3-BA00-94678E8D2174}" srcId="{43EB76F0-87C8-4FDE-A548-8FB78EA5383D}" destId="{2766260D-47D4-4F63-974E-5EC6B2A5183B}" srcOrd="5" destOrd="0" parTransId="{CEDE69E2-B9E7-4CDA-837F-6A60BE77651E}" sibTransId="{14C42D1F-989C-4DA0-8598-D7EB36D40D45}"/>
    <dgm:cxn modelId="{011944C3-F584-455C-B7A5-8B733A4A36EC}" type="presOf" srcId="{2766260D-47D4-4F63-974E-5EC6B2A5183B}" destId="{04094B05-F1D4-4196-85F2-D217DED8A03A}" srcOrd="0" destOrd="0" presId="urn:microsoft.com/office/officeart/2005/8/layout/hChevron3"/>
    <dgm:cxn modelId="{F680B6CA-C1FB-48F1-BC94-20DCE07B399E}" type="presOf" srcId="{3626FD68-8EC9-48BB-AED6-6C64B233A401}" destId="{1C8E299C-A23D-4746-A0B3-FF46C3A146BE}" srcOrd="0" destOrd="0" presId="urn:microsoft.com/office/officeart/2005/8/layout/hChevron3"/>
    <dgm:cxn modelId="{541D9019-7947-481D-B348-3D79C4696601}" type="presParOf" srcId="{9E1E8A8E-B9B4-46DF-8926-5B294F3787B9}" destId="{8A39A6A7-F947-41F6-8375-77D1EDA5CF99}" srcOrd="0" destOrd="0" presId="urn:microsoft.com/office/officeart/2005/8/layout/hChevron3"/>
    <dgm:cxn modelId="{1AC4B282-6CFF-449A-94B0-1CB8DE018B0B}" type="presParOf" srcId="{9E1E8A8E-B9B4-46DF-8926-5B294F3787B9}" destId="{F6ED658B-0D5B-4680-8F48-889CAD23B513}" srcOrd="1" destOrd="0" presId="urn:microsoft.com/office/officeart/2005/8/layout/hChevron3"/>
    <dgm:cxn modelId="{5E4CB878-D983-4E2B-AC5A-DF47BA16F301}" type="presParOf" srcId="{9E1E8A8E-B9B4-46DF-8926-5B294F3787B9}" destId="{9632D047-24C8-4C9E-8AED-D65A33B9F0A6}" srcOrd="2" destOrd="0" presId="urn:microsoft.com/office/officeart/2005/8/layout/hChevron3"/>
    <dgm:cxn modelId="{C8034108-BA5D-4D02-A60D-10A7F32E45F8}" type="presParOf" srcId="{9E1E8A8E-B9B4-46DF-8926-5B294F3787B9}" destId="{568CB16C-5875-4D8D-8A14-B44231BED431}" srcOrd="3" destOrd="0" presId="urn:microsoft.com/office/officeart/2005/8/layout/hChevron3"/>
    <dgm:cxn modelId="{498B371E-66AF-498B-BFBC-218D8BCAC490}" type="presParOf" srcId="{9E1E8A8E-B9B4-46DF-8926-5B294F3787B9}" destId="{218AB5D4-3DF2-4F4D-B9F4-5919AE08249D}" srcOrd="4" destOrd="0" presId="urn:microsoft.com/office/officeart/2005/8/layout/hChevron3"/>
    <dgm:cxn modelId="{C47944B1-7864-40EA-A459-08BB330073AC}" type="presParOf" srcId="{9E1E8A8E-B9B4-46DF-8926-5B294F3787B9}" destId="{2E278DFE-5FA2-41D5-8019-FBC399AEE21F}" srcOrd="5" destOrd="0" presId="urn:microsoft.com/office/officeart/2005/8/layout/hChevron3"/>
    <dgm:cxn modelId="{7C11360D-8195-4878-85CE-98B99740FEE7}" type="presParOf" srcId="{9E1E8A8E-B9B4-46DF-8926-5B294F3787B9}" destId="{4995BC58-5010-4A71-927B-2ED643CFABC9}" srcOrd="6" destOrd="0" presId="urn:microsoft.com/office/officeart/2005/8/layout/hChevron3"/>
    <dgm:cxn modelId="{B53B7198-D513-49C5-856F-78AE5BCB73BB}" type="presParOf" srcId="{9E1E8A8E-B9B4-46DF-8926-5B294F3787B9}" destId="{FB032A4D-8C31-4811-BCE7-42FA992412A2}" srcOrd="7" destOrd="0" presId="urn:microsoft.com/office/officeart/2005/8/layout/hChevron3"/>
    <dgm:cxn modelId="{4BBE0E4C-630E-41C4-91F6-04E9D3C092F9}" type="presParOf" srcId="{9E1E8A8E-B9B4-46DF-8926-5B294F3787B9}" destId="{7C87D80C-14C3-4A61-AFCB-55E349FED6AE}" srcOrd="8" destOrd="0" presId="urn:microsoft.com/office/officeart/2005/8/layout/hChevron3"/>
    <dgm:cxn modelId="{20315395-F9BA-4878-BBE9-3E46D8647018}" type="presParOf" srcId="{9E1E8A8E-B9B4-46DF-8926-5B294F3787B9}" destId="{642F066B-1D21-4DEA-98BB-6328FB75F0E0}" srcOrd="9" destOrd="0" presId="urn:microsoft.com/office/officeart/2005/8/layout/hChevron3"/>
    <dgm:cxn modelId="{9DF6E336-F9C8-462D-9599-F50FE323D0D3}" type="presParOf" srcId="{9E1E8A8E-B9B4-46DF-8926-5B294F3787B9}" destId="{04094B05-F1D4-4196-85F2-D217DED8A03A}" srcOrd="10" destOrd="0" presId="urn:microsoft.com/office/officeart/2005/8/layout/hChevron3"/>
    <dgm:cxn modelId="{A2152913-EF2F-4B04-B41F-AD4366F2896F}" type="presParOf" srcId="{9E1E8A8E-B9B4-46DF-8926-5B294F3787B9}" destId="{D8A50603-D6E7-4D48-86C6-782609F26434}" srcOrd="11" destOrd="0" presId="urn:microsoft.com/office/officeart/2005/8/layout/hChevron3"/>
    <dgm:cxn modelId="{18BC1A4E-E14A-426F-AD3A-47B75F5804F2}" type="presParOf" srcId="{9E1E8A8E-B9B4-46DF-8926-5B294F3787B9}" destId="{1C8E299C-A23D-4746-A0B3-FF46C3A146BE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9A6A7-F947-41F6-8375-77D1EDA5CF99}">
      <dsp:nvSpPr>
        <dsp:cNvPr id="0" name=""/>
        <dsp:cNvSpPr/>
      </dsp:nvSpPr>
      <dsp:spPr>
        <a:xfrm>
          <a:off x="19593" y="190709"/>
          <a:ext cx="2973335" cy="1744765"/>
        </a:xfrm>
        <a:prstGeom prst="homePlate">
          <a:avLst/>
        </a:prstGeom>
        <a:solidFill>
          <a:srgbClr val="8FA3A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Anamnèse et examen clinique</a:t>
          </a:r>
        </a:p>
      </dsp:txBody>
      <dsp:txXfrm>
        <a:off x="19593" y="190709"/>
        <a:ext cx="2537144" cy="1744765"/>
      </dsp:txXfrm>
    </dsp:sp>
    <dsp:sp modelId="{9632D047-24C8-4C9E-8AED-D65A33B9F0A6}">
      <dsp:nvSpPr>
        <dsp:cNvPr id="0" name=""/>
        <dsp:cNvSpPr/>
      </dsp:nvSpPr>
      <dsp:spPr>
        <a:xfrm>
          <a:off x="2381195" y="190709"/>
          <a:ext cx="2973335" cy="1727686"/>
        </a:xfrm>
        <a:prstGeom prst="chevron">
          <a:avLst/>
        </a:prstGeom>
        <a:solidFill>
          <a:srgbClr val="8FA3A3">
            <a:hueOff val="-1673327"/>
            <a:satOff val="6019"/>
            <a:lumOff val="2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Evaluation de l’</a:t>
          </a:r>
          <a:r>
            <a:rPr lang="fr-FR" sz="1600" b="1" kern="1200" dirty="0" err="1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intercure</a:t>
          </a: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 des traitements</a:t>
          </a:r>
        </a:p>
      </dsp:txBody>
      <dsp:txXfrm>
        <a:off x="3245038" y="190709"/>
        <a:ext cx="1245649" cy="1727686"/>
      </dsp:txXfrm>
    </dsp:sp>
    <dsp:sp modelId="{218AB5D4-3DF2-4F4D-B9F4-5919AE08249D}">
      <dsp:nvSpPr>
        <dsp:cNvPr id="0" name=""/>
        <dsp:cNvSpPr/>
      </dsp:nvSpPr>
      <dsp:spPr>
        <a:xfrm>
          <a:off x="4746126" y="241970"/>
          <a:ext cx="2973335" cy="1625046"/>
        </a:xfrm>
        <a:prstGeom prst="chevron">
          <a:avLst/>
        </a:prstGeom>
        <a:solidFill>
          <a:srgbClr val="8FA3A3">
            <a:hueOff val="-3346655"/>
            <a:satOff val="12038"/>
            <a:lumOff val="52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Recherche d’éventuelles toxicités des traitements et identification de situations d’urgence</a:t>
          </a:r>
        </a:p>
      </dsp:txBody>
      <dsp:txXfrm>
        <a:off x="5558649" y="241970"/>
        <a:ext cx="1348289" cy="1625046"/>
      </dsp:txXfrm>
    </dsp:sp>
    <dsp:sp modelId="{4995BC58-5010-4A71-927B-2ED643CFABC9}">
      <dsp:nvSpPr>
        <dsp:cNvPr id="0" name=""/>
        <dsp:cNvSpPr/>
      </dsp:nvSpPr>
      <dsp:spPr>
        <a:xfrm>
          <a:off x="7138531" y="242029"/>
          <a:ext cx="2973335" cy="1625046"/>
        </a:xfrm>
        <a:prstGeom prst="chevron">
          <a:avLst/>
        </a:prstGeom>
        <a:solidFill>
          <a:srgbClr val="8FA3A3">
            <a:hueOff val="-5019982"/>
            <a:satOff val="18057"/>
            <a:lumOff val="78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Suivi des  syndromes  gériatriques</a:t>
          </a:r>
        </a:p>
      </dsp:txBody>
      <dsp:txXfrm>
        <a:off x="7951054" y="242029"/>
        <a:ext cx="1348289" cy="1625046"/>
      </dsp:txXfrm>
    </dsp:sp>
    <dsp:sp modelId="{7C87D80C-14C3-4A61-AFCB-55E349FED6AE}">
      <dsp:nvSpPr>
        <dsp:cNvPr id="0" name=""/>
        <dsp:cNvSpPr/>
      </dsp:nvSpPr>
      <dsp:spPr>
        <a:xfrm>
          <a:off x="9517200" y="224921"/>
          <a:ext cx="2973335" cy="1659263"/>
        </a:xfrm>
        <a:prstGeom prst="chevron">
          <a:avLst/>
        </a:prstGeom>
        <a:solidFill>
          <a:srgbClr val="8FA3A3">
            <a:hueOff val="-6693310"/>
            <a:satOff val="24077"/>
            <a:lumOff val="10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Evaluation de l’observance  </a:t>
          </a:r>
        </a:p>
      </dsp:txBody>
      <dsp:txXfrm>
        <a:off x="10346832" y="224921"/>
        <a:ext cx="1314072" cy="1659263"/>
      </dsp:txXfrm>
    </dsp:sp>
    <dsp:sp modelId="{04094B05-F1D4-4196-85F2-D217DED8A03A}">
      <dsp:nvSpPr>
        <dsp:cNvPr id="0" name=""/>
        <dsp:cNvSpPr/>
      </dsp:nvSpPr>
      <dsp:spPr>
        <a:xfrm>
          <a:off x="11895868" y="276240"/>
          <a:ext cx="2973335" cy="1556624"/>
        </a:xfrm>
        <a:prstGeom prst="chevron">
          <a:avLst/>
        </a:prstGeom>
        <a:solidFill>
          <a:srgbClr val="8FA3A3">
            <a:hueOff val="-8366636"/>
            <a:satOff val="30096"/>
            <a:lumOff val="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Orientation vers des programmes si besoin (ETP, APA)</a:t>
          </a:r>
        </a:p>
      </dsp:txBody>
      <dsp:txXfrm>
        <a:off x="12674180" y="276240"/>
        <a:ext cx="1416711" cy="1556624"/>
      </dsp:txXfrm>
    </dsp:sp>
    <dsp:sp modelId="{1C8E299C-A23D-4746-A0B3-FF46C3A146BE}">
      <dsp:nvSpPr>
        <dsp:cNvPr id="0" name=""/>
        <dsp:cNvSpPr/>
      </dsp:nvSpPr>
      <dsp:spPr>
        <a:xfrm>
          <a:off x="14274536" y="259132"/>
          <a:ext cx="2973335" cy="1590841"/>
        </a:xfrm>
        <a:prstGeom prst="chevron">
          <a:avLst/>
        </a:prstGeom>
        <a:solidFill>
          <a:srgbClr val="8FA3A3">
            <a:hueOff val="-10039964"/>
            <a:satOff val="36115"/>
            <a:lumOff val="156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Prescription et </a:t>
          </a:r>
          <a:r>
            <a:rPr lang="fr-FR" sz="1600" b="1" kern="1200" dirty="0" err="1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renouvelle-ment</a:t>
          </a:r>
          <a:r>
            <a:rPr lang="fr-FR" sz="1600" b="1" kern="1200" dirty="0">
              <a:solidFill>
                <a:sysClr val="windowText" lastClr="000000"/>
              </a:solidFill>
              <a:latin typeface="Avenir Next LT Pro"/>
              <a:ea typeface="+mn-ea"/>
              <a:cs typeface="+mn-cs"/>
            </a:rPr>
            <a:t> de traitements</a:t>
          </a:r>
        </a:p>
      </dsp:txBody>
      <dsp:txXfrm>
        <a:off x="15069957" y="259132"/>
        <a:ext cx="1382494" cy="159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7FFA-6900-432C-85A3-C6C9325C39FB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CA1A-5312-41AF-97AA-7F04B6630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CA1A-5312-41AF-97AA-7F04B66306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43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Data" Target="../diagrams/data1.xml"/><Relationship Id="rId2" Type="http://schemas.openxmlformats.org/officeDocument/2006/relationships/image" Target="../media/image35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0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svg"/><Relationship Id="rId1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3.sv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BB4BD4-35DA-468A-A315-EACC240659A7}"/>
              </a:ext>
            </a:extLst>
          </p:cNvPr>
          <p:cNvSpPr/>
          <p:nvPr/>
        </p:nvSpPr>
        <p:spPr>
          <a:xfrm>
            <a:off x="1866900" y="9639300"/>
            <a:ext cx="40863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https://sofog.org/journee-nationale-contre-les-cancers-des-seniors/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BE5890-48B3-4901-BC29-9364EDD3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71500"/>
            <a:ext cx="159258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30832" y="5924992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8"/>
          <p:cNvSpPr/>
          <p:nvPr/>
        </p:nvSpPr>
        <p:spPr>
          <a:xfrm rot="-10800000">
            <a:off x="16592095" y="3981336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6"/>
                </a:lnTo>
                <a:lnTo>
                  <a:pt x="0" y="4498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15715172" y="-2232367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12790" y="6230679"/>
            <a:ext cx="738116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Coordination du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parcours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lien avec les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différents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acteurs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intervenant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dans 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parcours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hématologue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diététicien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kiné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APA,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psychologue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246567" y="6205349"/>
            <a:ext cx="781343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complémentaire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la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prise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charge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médicale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visant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renforcer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la surveillance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entre les consultations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médicales</a:t>
            </a: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977FB-B85D-44E8-AB09-59B08A9F5AB4}"/>
              </a:ext>
            </a:extLst>
          </p:cNvPr>
          <p:cNvSpPr/>
          <p:nvPr/>
        </p:nvSpPr>
        <p:spPr>
          <a:xfrm>
            <a:off x="2105535" y="355190"/>
            <a:ext cx="14211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schemeClr val="accent6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L’IPA en </a:t>
            </a:r>
            <a:r>
              <a:rPr lang="fr-FR" sz="6000" dirty="0" err="1">
                <a:solidFill>
                  <a:schemeClr val="accent6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oncogériatrie</a:t>
            </a:r>
            <a:r>
              <a:rPr lang="fr-FR" sz="6000" dirty="0">
                <a:solidFill>
                  <a:schemeClr val="accent6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rôle et missions 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CB274A17-CE81-44E3-9337-10086E848427}"/>
              </a:ext>
            </a:extLst>
          </p:cNvPr>
          <p:cNvGrpSpPr/>
          <p:nvPr/>
        </p:nvGrpSpPr>
        <p:grpSpPr>
          <a:xfrm>
            <a:off x="185753" y="6209460"/>
            <a:ext cx="890342" cy="857250"/>
            <a:chOff x="0" y="0"/>
            <a:chExt cx="1187123" cy="11430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222DCD7-C30E-41A9-AB1C-12AADAA0657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239C905-C2AE-49A9-B192-D9DB6A02D69C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5F1214E2-85AA-40DE-80E5-B84D11A9B744}"/>
              </a:ext>
            </a:extLst>
          </p:cNvPr>
          <p:cNvGrpSpPr/>
          <p:nvPr/>
        </p:nvGrpSpPr>
        <p:grpSpPr>
          <a:xfrm>
            <a:off x="154497" y="7574817"/>
            <a:ext cx="890342" cy="857250"/>
            <a:chOff x="0" y="0"/>
            <a:chExt cx="1187123" cy="114300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7847968-7838-472F-A241-9C82A9CE2C5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E5D659-C834-41A2-8A75-91E12A58771D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B5D527AF-3004-4533-B9E4-875C64500E98}"/>
              </a:ext>
            </a:extLst>
          </p:cNvPr>
          <p:cNvGrpSpPr/>
          <p:nvPr/>
        </p:nvGrpSpPr>
        <p:grpSpPr>
          <a:xfrm>
            <a:off x="196745" y="9160700"/>
            <a:ext cx="890342" cy="857250"/>
            <a:chOff x="0" y="0"/>
            <a:chExt cx="1187123" cy="1143000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A4D146B-ED43-4509-846A-8907D39F2000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B754511-BFAD-4257-9115-67AB4261AD0D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AED65BF0-C5E7-4CF7-B3DE-B5DE2153C518}"/>
              </a:ext>
            </a:extLst>
          </p:cNvPr>
          <p:cNvSpPr txBox="1"/>
          <p:nvPr/>
        </p:nvSpPr>
        <p:spPr>
          <a:xfrm>
            <a:off x="1198863" y="7574817"/>
            <a:ext cx="794989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Dépistage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nouveaux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facteurs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dans 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parcours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nécessitant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l’orientation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du patient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vers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d’autres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spécialistes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cardiologue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nutritioniste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ORL,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dermatologue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rhumathologue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2387420E-0120-402D-A71E-AAB550B3B9D1}"/>
              </a:ext>
            </a:extLst>
          </p:cNvPr>
          <p:cNvSpPr txBox="1"/>
          <p:nvPr/>
        </p:nvSpPr>
        <p:spPr>
          <a:xfrm>
            <a:off x="10812790" y="9166221"/>
            <a:ext cx="747521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Mise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place d’un contact direct,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afin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répondre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intérrogations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patients et des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professionnels</a:t>
            </a: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54B64746-EC2B-41EC-97A3-A58154FBF190}"/>
              </a:ext>
            </a:extLst>
          </p:cNvPr>
          <p:cNvSpPr txBox="1"/>
          <p:nvPr/>
        </p:nvSpPr>
        <p:spPr>
          <a:xfrm>
            <a:off x="1234051" y="9279286"/>
            <a:ext cx="78259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Référente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pour assurer la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continuité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l’hôpital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le domicile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0AD301B4-AC13-45B3-815A-F748430E6EA7}"/>
              </a:ext>
            </a:extLst>
          </p:cNvPr>
          <p:cNvSpPr txBox="1"/>
          <p:nvPr/>
        </p:nvSpPr>
        <p:spPr>
          <a:xfrm>
            <a:off x="10818433" y="7974481"/>
            <a:ext cx="724844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Développer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réseau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communication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fluide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entre les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acteurs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ville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l’hôpital</a:t>
            </a: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73D44738-5F37-4023-B147-A96B4D013272}"/>
              </a:ext>
            </a:extLst>
          </p:cNvPr>
          <p:cNvGrpSpPr/>
          <p:nvPr/>
        </p:nvGrpSpPr>
        <p:grpSpPr>
          <a:xfrm>
            <a:off x="9700094" y="6230994"/>
            <a:ext cx="890342" cy="857250"/>
            <a:chOff x="0" y="0"/>
            <a:chExt cx="1187123" cy="114300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2682B6D-08FE-43DE-BD71-E49482927F9A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F3B141E-8C1E-4881-8869-87DE9F31E73F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963D77CA-4F2D-4538-A7D7-0F31EC1C4FE0}"/>
              </a:ext>
            </a:extLst>
          </p:cNvPr>
          <p:cNvGrpSpPr/>
          <p:nvPr/>
        </p:nvGrpSpPr>
        <p:grpSpPr>
          <a:xfrm>
            <a:off x="9708443" y="7971872"/>
            <a:ext cx="890342" cy="857250"/>
            <a:chOff x="0" y="0"/>
            <a:chExt cx="1187123" cy="1143000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D7330FA-9219-4FFD-AD40-36602A03A3C8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19EC0199-06F1-4E10-B95D-B697E04F2D27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6A447E1E-E7F2-40C9-8CA3-D8C4E38D3D4B}"/>
              </a:ext>
            </a:extLst>
          </p:cNvPr>
          <p:cNvGrpSpPr/>
          <p:nvPr/>
        </p:nvGrpSpPr>
        <p:grpSpPr>
          <a:xfrm>
            <a:off x="9708444" y="9160700"/>
            <a:ext cx="890342" cy="857250"/>
            <a:chOff x="0" y="0"/>
            <a:chExt cx="1187123" cy="11430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520B48B-A2E9-4BB6-85CF-10DF8F8F71EA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DD4985E-D7CE-40A2-AAF7-35FC35C37B03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10">
            <a:extLst>
              <a:ext uri="{FF2B5EF4-FFF2-40B4-BE49-F238E27FC236}">
                <a16:creationId xmlns:a16="http://schemas.microsoft.com/office/drawing/2014/main" id="{FACD860E-7940-40DB-9A3C-D33F6DBC758F}"/>
              </a:ext>
            </a:extLst>
          </p:cNvPr>
          <p:cNvSpPr txBox="1"/>
          <p:nvPr/>
        </p:nvSpPr>
        <p:spPr>
          <a:xfrm>
            <a:off x="765729" y="1649886"/>
            <a:ext cx="169565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réalisé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par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l’IPA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vise à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optimiser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sécuriser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parcours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patients à travers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prise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charge à la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fois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holistique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spécifique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besoins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personnes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âgées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graphicFrame>
        <p:nvGraphicFramePr>
          <p:cNvPr id="39" name="Diagramme 38">
            <a:extLst>
              <a:ext uri="{FF2B5EF4-FFF2-40B4-BE49-F238E27FC236}">
                <a16:creationId xmlns:a16="http://schemas.microsoft.com/office/drawing/2014/main" id="{A1E30A08-C9F4-4C98-BA4B-475FC02A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885454"/>
              </p:ext>
            </p:extLst>
          </p:nvPr>
        </p:nvGraphicFramePr>
        <p:xfrm>
          <a:off x="795881" y="3316706"/>
          <a:ext cx="17250399" cy="21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4FC01DC-E225-428D-85D6-8BF2A7F7DF18}"/>
              </a:ext>
            </a:extLst>
          </p:cNvPr>
          <p:cNvSpPr/>
          <p:nvPr/>
        </p:nvSpPr>
        <p:spPr>
          <a:xfrm>
            <a:off x="741015" y="2970821"/>
            <a:ext cx="1679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Exemples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d’actes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réalisés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consultation de </a:t>
            </a:r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oncogériatrique</a:t>
            </a:r>
            <a:r>
              <a:rPr lang="en-US" sz="24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368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30832" y="5964163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Freeform 9"/>
          <p:cNvSpPr/>
          <p:nvPr/>
        </p:nvSpPr>
        <p:spPr>
          <a:xfrm rot="-5400000" flipH="1">
            <a:off x="15715172" y="-2232367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76250" y="2002157"/>
            <a:ext cx="1678305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Mme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Q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Violante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âgée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90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ans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pour un cancer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l’endomètre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métastatique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niveau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péritonéal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osseux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traité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par 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chimiothérapie hebdomadaire par </a:t>
            </a:r>
            <a:r>
              <a:rPr lang="fr-FR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carboplatine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/paclitaxel. La patiente avait été initialement hospitalisée en USSROG au mois de mars pour le suivi des </a:t>
            </a:r>
            <a:r>
              <a:rPr lang="fr-FR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intercures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séances de chimiothérapie avec un retour à domicile au mois d’avril.</a:t>
            </a: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977FB-B85D-44E8-AB09-59B08A9F5AB4}"/>
              </a:ext>
            </a:extLst>
          </p:cNvPr>
          <p:cNvSpPr/>
          <p:nvPr/>
        </p:nvSpPr>
        <p:spPr>
          <a:xfrm>
            <a:off x="657225" y="211401"/>
            <a:ext cx="16783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chemeClr val="accent6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Exemple de prise en charge réalisée par l’IPA: importance du lien ville/hôpital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CA78944B-24A4-4B4F-8C6E-0B2C8E2269D3}"/>
              </a:ext>
            </a:extLst>
          </p:cNvPr>
          <p:cNvSpPr txBox="1"/>
          <p:nvPr/>
        </p:nvSpPr>
        <p:spPr>
          <a:xfrm>
            <a:off x="476250" y="3639026"/>
            <a:ext cx="1678305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Contexte</a:t>
            </a: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vie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Elle vit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seule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domicile avec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autonomie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conservée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(ADL: 6/6 et IADL: 7/8),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elle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bénéficie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d’un passage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infirmier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quotidien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aide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ménagère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2h/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semaine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 Elle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marche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sans aide technique.</a:t>
            </a:r>
          </a:p>
          <a:p>
            <a:pPr algn="just">
              <a:spcBef>
                <a:spcPct val="0"/>
              </a:spcBef>
            </a:pP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ct val="0"/>
              </a:spcBef>
            </a:pP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médical</a:t>
            </a: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</a:p>
          <a:p>
            <a:pPr algn="just">
              <a:spcBef>
                <a:spcPct val="0"/>
              </a:spcBef>
            </a:pP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   =&gt; 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Consultation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oncogériatrique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mois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après la sortie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d’hospitalisation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spcBef>
                <a:spcPct val="0"/>
              </a:spcBef>
            </a:pPr>
            <a:endParaRPr lang="en-US" sz="24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ct val="0"/>
              </a:spcBef>
            </a:pPr>
            <a:endParaRPr lang="en-US" sz="2400" b="1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IPA: </a:t>
            </a:r>
          </a:p>
          <a:p>
            <a:pPr algn="just">
              <a:spcBef>
                <a:spcPct val="0"/>
              </a:spcBef>
            </a:pPr>
            <a:r>
              <a:rPr lang="en-US" sz="24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   =&gt; 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Consultation de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IPA à 3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mois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Evaluation IPA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mettant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évidence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anorexie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perte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poids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4,5 kg,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asthénie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chronique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des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douleurs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abdominales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partiellement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soulagées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par les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antalgiques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   =&gt; 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Orientation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vers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l’oncogériatre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pour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nouvelle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évaluation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après 3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semaines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   =&gt; 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Appel de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domicile après 3 </a:t>
            </a:r>
            <a:r>
              <a:rPr lang="en-US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semaines</a:t>
            </a:r>
            <a:r>
              <a:rPr lang="en-US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la consultation: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échange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avec la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patiente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son entourage,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suivi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d’un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échange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l’IDEL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sujet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son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état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clinique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de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l’observance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traitements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 Mise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évidence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d’une </a:t>
            </a:r>
            <a:r>
              <a:rPr lang="fr-FR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asthenie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marquée, de douleurs abdominales persistantes mal calmées par les antalgiques, ainsi qu’une anorexie persistante.</a:t>
            </a:r>
          </a:p>
          <a:p>
            <a:pPr algn="just">
              <a:spcBef>
                <a:spcPct val="0"/>
              </a:spcBef>
            </a:pP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    =&gt; </a:t>
            </a:r>
            <a:r>
              <a:rPr lang="fr-FR" sz="2400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Orientation vers l’</a:t>
            </a:r>
            <a:r>
              <a:rPr lang="fr-FR" sz="2400" u="sng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oncogériatre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qui décide d’une </a:t>
            </a:r>
            <a:r>
              <a:rPr lang="fr-FR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réhospitalisation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en USSROG pour </a:t>
            </a:r>
            <a:r>
              <a:rPr lang="fr-FR" sz="24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réevaluation</a:t>
            </a:r>
            <a:r>
              <a:rPr lang="fr-FR" sz="24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du traitement antalgique et de la tolérance de la chimiothérapie.</a:t>
            </a:r>
          </a:p>
        </p:txBody>
      </p:sp>
    </p:spTree>
    <p:extLst>
      <p:ext uri="{BB962C8B-B14F-4D97-AF65-F5344CB8AC3E}">
        <p14:creationId xmlns:p14="http://schemas.microsoft.com/office/powerpoint/2010/main" val="385711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72300" y="3573960"/>
            <a:ext cx="43434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Merci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7FE25-E354-4CF9-98A2-49671C74C002}"/>
              </a:ext>
            </a:extLst>
          </p:cNvPr>
          <p:cNvSpPr txBox="1"/>
          <p:nvPr/>
        </p:nvSpPr>
        <p:spPr>
          <a:xfrm>
            <a:off x="-1524000" y="9334500"/>
            <a:ext cx="7241758" cy="361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1612F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rPr>
              <a:t>Ble-evelyne.kouadjo@chu-lyon.fr</a:t>
            </a:r>
          </a:p>
        </p:txBody>
      </p:sp>
    </p:spTree>
    <p:extLst>
      <p:ext uri="{BB962C8B-B14F-4D97-AF65-F5344CB8AC3E}">
        <p14:creationId xmlns:p14="http://schemas.microsoft.com/office/powerpoint/2010/main" val="18134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628336" y="-2739838"/>
            <a:ext cx="7537076" cy="7256937"/>
          </a:xfrm>
          <a:custGeom>
            <a:avLst/>
            <a:gdLst/>
            <a:ahLst/>
            <a:cxnLst/>
            <a:rect l="l" t="t" r="r" b="b"/>
            <a:pathLst>
              <a:path w="7537076" h="7256937">
                <a:moveTo>
                  <a:pt x="0" y="0"/>
                </a:moveTo>
                <a:lnTo>
                  <a:pt x="7537076" y="0"/>
                </a:lnTo>
                <a:lnTo>
                  <a:pt x="7537076" y="7256937"/>
                </a:lnTo>
                <a:lnTo>
                  <a:pt x="0" y="725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659532" y="5764695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84335" y="2791500"/>
            <a:ext cx="14519330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1"/>
              </a:lnSpc>
            </a:pPr>
            <a:r>
              <a:rPr lang="en-US" sz="106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Le cancer chez la </a:t>
            </a:r>
            <a:r>
              <a:rPr lang="en-US" sz="106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personne</a:t>
            </a:r>
            <a:r>
              <a:rPr lang="en-US" sz="106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</a:t>
            </a:r>
            <a:r>
              <a:rPr lang="en-US" sz="106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âgée</a:t>
            </a:r>
            <a:r>
              <a:rPr lang="en-US" sz="106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:</a:t>
            </a:r>
          </a:p>
          <a:p>
            <a:pPr algn="ctr">
              <a:lnSpc>
                <a:spcPts val="10201"/>
              </a:lnSpc>
            </a:pPr>
            <a:r>
              <a:rPr lang="en-US" sz="88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Dépistage</a:t>
            </a:r>
            <a:r>
              <a:rPr lang="en-US" sz="88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et </a:t>
            </a:r>
            <a:r>
              <a:rPr lang="en-US" sz="88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prise</a:t>
            </a:r>
            <a:r>
              <a:rPr lang="en-US" sz="88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</a:t>
            </a:r>
            <a:r>
              <a:rPr lang="en-US" sz="88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en</a:t>
            </a:r>
            <a:r>
              <a:rPr lang="en-US" sz="88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charge</a:t>
            </a:r>
          </a:p>
        </p:txBody>
      </p:sp>
    </p:spTree>
    <p:extLst>
      <p:ext uri="{BB962C8B-B14F-4D97-AF65-F5344CB8AC3E}">
        <p14:creationId xmlns:p14="http://schemas.microsoft.com/office/powerpoint/2010/main" val="22296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 flipH="1">
            <a:off x="-222130" y="-248092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6"/>
          <p:cNvSpPr txBox="1"/>
          <p:nvPr/>
        </p:nvSpPr>
        <p:spPr>
          <a:xfrm>
            <a:off x="1469089" y="655149"/>
            <a:ext cx="15775373" cy="89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Epidémiologie</a:t>
            </a:r>
            <a:endParaRPr lang="en-US" sz="6900" dirty="0">
              <a:solidFill>
                <a:srgbClr val="91612F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8310" y="6301225"/>
            <a:ext cx="740619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Plus de 33% des cancers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surviennent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chez les patients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âgés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75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ans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plus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1176" y="4021437"/>
            <a:ext cx="890342" cy="857250"/>
            <a:chOff x="0" y="0"/>
            <a:chExt cx="1187123" cy="1143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21176" y="6159912"/>
            <a:ext cx="890342" cy="857250"/>
            <a:chOff x="0" y="0"/>
            <a:chExt cx="1187123" cy="1143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AC7CC51D-D2E8-4478-8847-6DE0BF5AC8E3}"/>
              </a:ext>
            </a:extLst>
          </p:cNvPr>
          <p:cNvGrpSpPr/>
          <p:nvPr/>
        </p:nvGrpSpPr>
        <p:grpSpPr>
          <a:xfrm>
            <a:off x="58446" y="2188233"/>
            <a:ext cx="890342" cy="857250"/>
            <a:chOff x="0" y="0"/>
            <a:chExt cx="1187123" cy="11430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0134CB5-3438-468C-B163-0239AC48F48F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EE58D42-FAC7-4FD3-8D6C-19F965EF9983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8EA1B715-85CF-4783-A13B-0989823B6383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7">
            <a:extLst>
              <a:ext uri="{FF2B5EF4-FFF2-40B4-BE49-F238E27FC236}">
                <a16:creationId xmlns:a16="http://schemas.microsoft.com/office/drawing/2014/main" id="{1654CA1F-AC79-43E6-AB2F-A14BA546FA18}"/>
              </a:ext>
            </a:extLst>
          </p:cNvPr>
          <p:cNvSpPr txBox="1"/>
          <p:nvPr/>
        </p:nvSpPr>
        <p:spPr>
          <a:xfrm>
            <a:off x="831086" y="2249813"/>
            <a:ext cx="774504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Augmentation significative du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nombre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cas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20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ans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algn="ctr"/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433136 Vs 314719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2003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73EBBCA-20BF-498D-A3B4-2C368A3DE84E}"/>
              </a:ext>
            </a:extLst>
          </p:cNvPr>
          <p:cNvSpPr txBox="1"/>
          <p:nvPr/>
        </p:nvSpPr>
        <p:spPr>
          <a:xfrm>
            <a:off x="1193994" y="4228479"/>
            <a:ext cx="740619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Première cause de mortalité en France devant les maladies cardiovasculaires avec 164 095 décès en 2022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C3DC8E-DDE5-4FDB-AA9F-F9F91E3C6597}"/>
              </a:ext>
            </a:extLst>
          </p:cNvPr>
          <p:cNvSpPr/>
          <p:nvPr/>
        </p:nvSpPr>
        <p:spPr>
          <a:xfrm>
            <a:off x="0" y="9888898"/>
            <a:ext cx="43781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https://beh.santepubliquefrance.fr/beh/2023/12-13/2023_12-13_1.html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E3D177-1336-4466-9BFC-E70FECBA3179}"/>
              </a:ext>
            </a:extLst>
          </p:cNvPr>
          <p:cNvSpPr/>
          <p:nvPr/>
        </p:nvSpPr>
        <p:spPr>
          <a:xfrm>
            <a:off x="0" y="10053054"/>
            <a:ext cx="9144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https://www.cancer.fr/catalogue-des-publications/panorama-des-cancers-en-france-2025-edition-speciale-20-ans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94F67B-F6C2-467F-BFA7-92F5F174E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2228" y="2476500"/>
            <a:ext cx="3200400" cy="67827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81A795-6620-4064-8CF8-0F6E8386E4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62543" y="3018389"/>
            <a:ext cx="4565907" cy="56989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7C1AECE-B8FD-4FB7-A9BE-76C94400F97D}"/>
              </a:ext>
            </a:extLst>
          </p:cNvPr>
          <p:cNvSpPr/>
          <p:nvPr/>
        </p:nvSpPr>
        <p:spPr>
          <a:xfrm>
            <a:off x="1011518" y="789633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L’augmentation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le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viellissement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la population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les premieres causes</a:t>
            </a: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8687E20D-E939-4702-A26D-EE7A2F3E9E99}"/>
              </a:ext>
            </a:extLst>
          </p:cNvPr>
          <p:cNvGrpSpPr/>
          <p:nvPr/>
        </p:nvGrpSpPr>
        <p:grpSpPr>
          <a:xfrm>
            <a:off x="138259" y="7778792"/>
            <a:ext cx="890342" cy="857250"/>
            <a:chOff x="0" y="0"/>
            <a:chExt cx="1187123" cy="1143000"/>
          </a:xfrm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1579E4C-B8E0-46C6-B766-5DE623CAF73E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D97AEBF-757F-4E44-8524-F3F0BE5229F2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1EF26AE3-1C2C-4FD7-B53C-EFED2A182CD9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831075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9531" y="7925392"/>
            <a:ext cx="4197240" cy="4041236"/>
          </a:xfrm>
          <a:custGeom>
            <a:avLst/>
            <a:gdLst/>
            <a:ahLst/>
            <a:cxnLst/>
            <a:rect l="l" t="t" r="r" b="b"/>
            <a:pathLst>
              <a:path w="4197240" h="4041236">
                <a:moveTo>
                  <a:pt x="0" y="0"/>
                </a:moveTo>
                <a:lnTo>
                  <a:pt x="4197240" y="0"/>
                </a:lnTo>
                <a:lnTo>
                  <a:pt x="4197240" y="4041236"/>
                </a:lnTo>
                <a:lnTo>
                  <a:pt x="0" y="4041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-222130" y="-248092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864F6924-8DA1-4F0B-9EB7-D5FE5E23A821}"/>
              </a:ext>
            </a:extLst>
          </p:cNvPr>
          <p:cNvGrpSpPr/>
          <p:nvPr/>
        </p:nvGrpSpPr>
        <p:grpSpPr>
          <a:xfrm>
            <a:off x="178308" y="2360949"/>
            <a:ext cx="890342" cy="857250"/>
            <a:chOff x="0" y="0"/>
            <a:chExt cx="1187123" cy="11430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93497C7-9707-4F22-B284-E43F2917873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7FCC35C-C7F4-499D-A5B6-458C7344B307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6E6DAD7D-E74F-4C77-AC0E-5A7CE672DBE6}"/>
              </a:ext>
            </a:extLst>
          </p:cNvPr>
          <p:cNvGrpSpPr/>
          <p:nvPr/>
        </p:nvGrpSpPr>
        <p:grpSpPr>
          <a:xfrm>
            <a:off x="194160" y="8038790"/>
            <a:ext cx="890342" cy="857250"/>
            <a:chOff x="0" y="0"/>
            <a:chExt cx="1187123" cy="11430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D42D826-B42C-4642-BA89-B8EE08E52785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21D002D-AB7B-4DDF-A7D5-D01311C6D2BA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911E130-8C15-4351-9CAC-EA9324B964D2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D2267F64-DBEF-4A1C-B9C6-9BB72A7658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6885" y="3017696"/>
            <a:ext cx="9167640" cy="5565699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5CAEBD78-D8B5-4EBA-8750-240352AB1F28}"/>
              </a:ext>
            </a:extLst>
          </p:cNvPr>
          <p:cNvSpPr txBox="1"/>
          <p:nvPr/>
        </p:nvSpPr>
        <p:spPr>
          <a:xfrm>
            <a:off x="1257130" y="2554040"/>
            <a:ext cx="7091275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L’incidence augmente avec l’âge, et atteint un pic à entre 70-74  ans. En 2018, environ 400 cas recensés pour 100 000 femmes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E09014CD-F8DE-47D0-97E5-FA56D7C6033D}"/>
              </a:ext>
            </a:extLst>
          </p:cNvPr>
          <p:cNvSpPr txBox="1"/>
          <p:nvPr/>
        </p:nvSpPr>
        <p:spPr>
          <a:xfrm>
            <a:off x="6557209" y="1356597"/>
            <a:ext cx="654038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200" b="1" u="sng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Chez les femmes: cancer du sein 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C9FF1D49-501C-44A7-A10C-88589FA96760}"/>
              </a:ext>
            </a:extLst>
          </p:cNvPr>
          <p:cNvSpPr txBox="1"/>
          <p:nvPr/>
        </p:nvSpPr>
        <p:spPr>
          <a:xfrm>
            <a:off x="1253579" y="8038790"/>
            <a:ext cx="6976764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Les femmes âgées de plus de 70 ans présentent un taux de mortalité environ 7 fois supérieur à celui des plus jeunes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07D4C2-223F-483F-AC2D-1F17B72D9942}"/>
              </a:ext>
            </a:extLst>
          </p:cNvPr>
          <p:cNvSpPr/>
          <p:nvPr/>
        </p:nvSpPr>
        <p:spPr>
          <a:xfrm>
            <a:off x="1139068" y="6673923"/>
            <a:ext cx="7091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L’âge médian au moment du décès est de 74 ans</a:t>
            </a:r>
            <a:endParaRPr lang="fr-FR" sz="3000" dirty="0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9B9F0144-200C-40EF-A7DB-44D8008CC8B2}"/>
              </a:ext>
            </a:extLst>
          </p:cNvPr>
          <p:cNvGrpSpPr/>
          <p:nvPr/>
        </p:nvGrpSpPr>
        <p:grpSpPr>
          <a:xfrm>
            <a:off x="199848" y="4624387"/>
            <a:ext cx="890342" cy="857250"/>
            <a:chOff x="0" y="0"/>
            <a:chExt cx="1187123" cy="114300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EF271385-A8D6-44F1-A41F-4E76FA16EF3B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63BB5AC0-AADF-40EB-9A9E-528067B5D87F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351006C-D278-48A7-BABA-6067912DD37D}"/>
              </a:ext>
            </a:extLst>
          </p:cNvPr>
          <p:cNvSpPr/>
          <p:nvPr/>
        </p:nvSpPr>
        <p:spPr>
          <a:xfrm>
            <a:off x="8513770" y="8481006"/>
            <a:ext cx="15279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https://www.cancer.fr/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72F5C-E6D7-4DB0-AB1C-725815762CBC}"/>
              </a:ext>
            </a:extLst>
          </p:cNvPr>
          <p:cNvSpPr/>
          <p:nvPr/>
        </p:nvSpPr>
        <p:spPr>
          <a:xfrm>
            <a:off x="1130033" y="4528077"/>
            <a:ext cx="7336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Environ 80% des cancers du sein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diagnostiqués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après 50 ans. </a:t>
            </a: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L’âge médian au moment du diagnostic est de 64 ans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fr-FR" sz="3000" dirty="0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BB3F8475-3D7D-488E-83E7-D15CFD0C5FC8}"/>
              </a:ext>
            </a:extLst>
          </p:cNvPr>
          <p:cNvGrpSpPr/>
          <p:nvPr/>
        </p:nvGrpSpPr>
        <p:grpSpPr>
          <a:xfrm>
            <a:off x="199848" y="6671258"/>
            <a:ext cx="890342" cy="857250"/>
            <a:chOff x="0" y="0"/>
            <a:chExt cx="1187123" cy="1143000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49E48179-389C-40FA-95EC-B90E4CF5F024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B2909A7-B779-413A-9E2A-86D90E78C065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9531" y="7925392"/>
            <a:ext cx="4197240" cy="4041236"/>
          </a:xfrm>
          <a:custGeom>
            <a:avLst/>
            <a:gdLst/>
            <a:ahLst/>
            <a:cxnLst/>
            <a:rect l="l" t="t" r="r" b="b"/>
            <a:pathLst>
              <a:path w="4197240" h="4041236">
                <a:moveTo>
                  <a:pt x="0" y="0"/>
                </a:moveTo>
                <a:lnTo>
                  <a:pt x="4197240" y="0"/>
                </a:lnTo>
                <a:lnTo>
                  <a:pt x="4197240" y="4041236"/>
                </a:lnTo>
                <a:lnTo>
                  <a:pt x="0" y="4041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-222130" y="-248092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864F6924-8DA1-4F0B-9EB7-D5FE5E23A821}"/>
              </a:ext>
            </a:extLst>
          </p:cNvPr>
          <p:cNvGrpSpPr/>
          <p:nvPr/>
        </p:nvGrpSpPr>
        <p:grpSpPr>
          <a:xfrm>
            <a:off x="328109" y="7485954"/>
            <a:ext cx="890342" cy="857250"/>
            <a:chOff x="0" y="0"/>
            <a:chExt cx="1187123" cy="11430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93497C7-9707-4F22-B284-E43F2917873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800180-3F03-4A77-A0F6-7D0252E0C66F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7FCC35C-C7F4-499D-A5B6-458C7344B307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6E6DAD7D-E74F-4C77-AC0E-5A7CE672DBE6}"/>
              </a:ext>
            </a:extLst>
          </p:cNvPr>
          <p:cNvGrpSpPr/>
          <p:nvPr/>
        </p:nvGrpSpPr>
        <p:grpSpPr>
          <a:xfrm>
            <a:off x="349300" y="4138283"/>
            <a:ext cx="890342" cy="857250"/>
            <a:chOff x="0" y="0"/>
            <a:chExt cx="1187123" cy="11430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D42D826-B42C-4642-BA89-B8EE08E52785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21D002D-AB7B-4DDF-A7D5-D01311C6D2BA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911E130-8C15-4351-9CAC-EA9324B964D2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F775BC83-33BB-46B7-A811-5A582DBF0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6800" y="2541419"/>
            <a:ext cx="9147797" cy="5959709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5CAEBD78-D8B5-4EBA-8750-240352AB1F28}"/>
              </a:ext>
            </a:extLst>
          </p:cNvPr>
          <p:cNvSpPr txBox="1"/>
          <p:nvPr/>
        </p:nvSpPr>
        <p:spPr>
          <a:xfrm>
            <a:off x="1467780" y="2725572"/>
            <a:ext cx="712531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L’âge médian au moment du diagnostic est de 69 ans.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C9FF1D49-501C-44A7-A10C-88589FA96760}"/>
              </a:ext>
            </a:extLst>
          </p:cNvPr>
          <p:cNvSpPr txBox="1"/>
          <p:nvPr/>
        </p:nvSpPr>
        <p:spPr>
          <a:xfrm>
            <a:off x="1607879" y="7555404"/>
            <a:ext cx="7037162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La mortalité diminue régulièrement depuis 1990, néanmoins près de 79% des décès concernent des hommes de 75 ans et plus.</a:t>
            </a:r>
            <a:endParaRPr lang="en-US" sz="32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E5EAEAF-6C54-402C-9E15-A2ED6A455FA4}"/>
              </a:ext>
            </a:extLst>
          </p:cNvPr>
          <p:cNvSpPr txBox="1"/>
          <p:nvPr/>
        </p:nvSpPr>
        <p:spPr>
          <a:xfrm>
            <a:off x="5424917" y="1339464"/>
            <a:ext cx="783578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Chez les hommes: cancer de la prostate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7C22E-2891-4B85-9FD4-1ADFE4B2A492}"/>
              </a:ext>
            </a:extLst>
          </p:cNvPr>
          <p:cNvSpPr/>
          <p:nvPr/>
        </p:nvSpPr>
        <p:spPr>
          <a:xfrm>
            <a:off x="8736930" y="8511519"/>
            <a:ext cx="15279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https://www.cancer.fr/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CCF81388-4761-4304-B994-63A2B148D8BC}"/>
              </a:ext>
            </a:extLst>
          </p:cNvPr>
          <p:cNvGrpSpPr/>
          <p:nvPr/>
        </p:nvGrpSpPr>
        <p:grpSpPr>
          <a:xfrm>
            <a:off x="377188" y="2591126"/>
            <a:ext cx="890342" cy="857250"/>
            <a:chOff x="0" y="0"/>
            <a:chExt cx="1187123" cy="11430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D9FDBB4C-D663-4BB8-BEF6-AD47EE427B51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FE3CF62-4256-4D67-B173-ACAB564A9863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3E8D6D96-5895-43E2-947C-1EA413D8B02A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FCC3EF8-7267-455A-9CF0-F972A32A0512}"/>
              </a:ext>
            </a:extLst>
          </p:cNvPr>
          <p:cNvSpPr/>
          <p:nvPr/>
        </p:nvSpPr>
        <p:spPr>
          <a:xfrm>
            <a:off x="1490280" y="4223304"/>
            <a:ext cx="71965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Il survient dans environ 66% des cas chez des hommes âgés de 65 ans et plus.</a:t>
            </a:r>
            <a:endParaRPr lang="en-US" sz="32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E1F1B864-C045-4F44-A596-662256675130}"/>
              </a:ext>
            </a:extLst>
          </p:cNvPr>
          <p:cNvGrpSpPr/>
          <p:nvPr/>
        </p:nvGrpSpPr>
        <p:grpSpPr>
          <a:xfrm>
            <a:off x="348677" y="6080853"/>
            <a:ext cx="890342" cy="857250"/>
            <a:chOff x="0" y="0"/>
            <a:chExt cx="1187123" cy="114300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32BF9FB-EB42-46F5-8508-0245C1AD63F3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7B3E372-D2A9-496D-B465-D995841100A0}"/>
                </a:ext>
              </a:extLst>
            </p:cNvPr>
            <p:cNvSpPr/>
            <p:nvPr/>
          </p:nvSpPr>
          <p:spPr>
            <a:xfrm rot="-10800000">
              <a:off x="28255" y="14416"/>
              <a:ext cx="1130613" cy="1114167"/>
            </a:xfrm>
            <a:custGeom>
              <a:avLst/>
              <a:gdLst/>
              <a:ahLst/>
              <a:cxnLst/>
              <a:rect l="l" t="t" r="r" b="b"/>
              <a:pathLst>
                <a:path w="1130613" h="1114167">
                  <a:moveTo>
                    <a:pt x="0" y="0"/>
                  </a:moveTo>
                  <a:lnTo>
                    <a:pt x="1130613" y="0"/>
                  </a:lnTo>
                  <a:lnTo>
                    <a:pt x="1130613" y="1114168"/>
                  </a:lnTo>
                  <a:lnTo>
                    <a:pt x="0" y="11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79C7DEF9-96A7-4AB2-A863-D8A22872B196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55EF058-776A-42D8-B5A0-5DD8A47283A0}"/>
              </a:ext>
            </a:extLst>
          </p:cNvPr>
          <p:cNvSpPr/>
          <p:nvPr/>
        </p:nvSpPr>
        <p:spPr>
          <a:xfrm>
            <a:off x="1491383" y="6128792"/>
            <a:ext cx="724308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36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L’âge médian au moment du décès est de 83 ans.</a:t>
            </a:r>
            <a:endParaRPr lang="en-US" sz="32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99896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30832" y="5924992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625796" y="7721417"/>
            <a:ext cx="459346" cy="1256916"/>
          </a:xfrm>
          <a:custGeom>
            <a:avLst/>
            <a:gdLst/>
            <a:ahLst/>
            <a:cxnLst/>
            <a:rect l="l" t="t" r="r" b="b"/>
            <a:pathLst>
              <a:path w="459346" h="1256916">
                <a:moveTo>
                  <a:pt x="459345" y="0"/>
                </a:moveTo>
                <a:lnTo>
                  <a:pt x="0" y="0"/>
                </a:lnTo>
                <a:lnTo>
                  <a:pt x="0" y="1256916"/>
                </a:lnTo>
                <a:lnTo>
                  <a:pt x="459345" y="1256916"/>
                </a:lnTo>
                <a:lnTo>
                  <a:pt x="4593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 rot="5400000" flipH="1">
            <a:off x="674529" y="1193294"/>
            <a:ext cx="459346" cy="1256916"/>
          </a:xfrm>
          <a:custGeom>
            <a:avLst/>
            <a:gdLst/>
            <a:ahLst/>
            <a:cxnLst/>
            <a:rect l="l" t="t" r="r" b="b"/>
            <a:pathLst>
              <a:path w="459346" h="1256916">
                <a:moveTo>
                  <a:pt x="459345" y="0"/>
                </a:moveTo>
                <a:lnTo>
                  <a:pt x="0" y="0"/>
                </a:lnTo>
                <a:lnTo>
                  <a:pt x="0" y="1256917"/>
                </a:lnTo>
                <a:lnTo>
                  <a:pt x="459345" y="1256917"/>
                </a:lnTo>
                <a:lnTo>
                  <a:pt x="4593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8"/>
          <p:cNvSpPr/>
          <p:nvPr/>
        </p:nvSpPr>
        <p:spPr>
          <a:xfrm rot="-10800000">
            <a:off x="16592095" y="3981336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6"/>
                </a:lnTo>
                <a:lnTo>
                  <a:pt x="0" y="4498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15715172" y="-2130767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676399" y="8117883"/>
            <a:ext cx="822960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Orienter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gériatre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oncogériatre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hématologue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médecin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généraliste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dermatologue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urologue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…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7C9B525A-3F4E-4319-9D2D-25598CB221FB}"/>
              </a:ext>
            </a:extLst>
          </p:cNvPr>
          <p:cNvSpPr txBox="1"/>
          <p:nvPr/>
        </p:nvSpPr>
        <p:spPr>
          <a:xfrm>
            <a:off x="1732590" y="6779782"/>
            <a:ext cx="809514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Alerter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signaler tout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signe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inhabituel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=&gt; 10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signes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d’alerte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6061CCC5-FE6B-4F48-8061-D2E865A4200A}"/>
              </a:ext>
            </a:extLst>
          </p:cNvPr>
          <p:cNvSpPr/>
          <p:nvPr/>
        </p:nvSpPr>
        <p:spPr>
          <a:xfrm rot="5400000" flipH="1">
            <a:off x="625796" y="6463111"/>
            <a:ext cx="459346" cy="1256916"/>
          </a:xfrm>
          <a:custGeom>
            <a:avLst/>
            <a:gdLst/>
            <a:ahLst/>
            <a:cxnLst/>
            <a:rect l="l" t="t" r="r" b="b"/>
            <a:pathLst>
              <a:path w="459346" h="1256916">
                <a:moveTo>
                  <a:pt x="459345" y="0"/>
                </a:moveTo>
                <a:lnTo>
                  <a:pt x="0" y="0"/>
                </a:lnTo>
                <a:lnTo>
                  <a:pt x="0" y="1256917"/>
                </a:lnTo>
                <a:lnTo>
                  <a:pt x="459345" y="1256917"/>
                </a:lnTo>
                <a:lnTo>
                  <a:pt x="4593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0C08CC14-52EF-49BB-99CE-5C5E76706A45}"/>
              </a:ext>
            </a:extLst>
          </p:cNvPr>
          <p:cNvSpPr txBox="1"/>
          <p:nvPr/>
        </p:nvSpPr>
        <p:spPr>
          <a:xfrm>
            <a:off x="1483927" y="359656"/>
            <a:ext cx="15775373" cy="89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Comment </a:t>
            </a:r>
            <a:r>
              <a:rPr lang="en-US" sz="69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repérer</a:t>
            </a:r>
            <a:r>
              <a:rPr lang="en-US" sz="69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plus </a:t>
            </a:r>
            <a:r>
              <a:rPr lang="en-US" sz="6900" dirty="0" err="1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tôt</a:t>
            </a:r>
            <a:r>
              <a:rPr lang="en-US" sz="69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?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E008D6B-3FB5-491B-80F7-7F3305DD11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8185" y="1452688"/>
            <a:ext cx="7177478" cy="86748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C6CC287A-2546-441C-ADB1-B656E57FA7FC}"/>
              </a:ext>
            </a:extLst>
          </p:cNvPr>
          <p:cNvSpPr txBox="1"/>
          <p:nvPr/>
        </p:nvSpPr>
        <p:spPr>
          <a:xfrm>
            <a:off x="1732590" y="1592079"/>
            <a:ext cx="831628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Dépister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Signes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fonctionnels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examens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cliniques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paracliniques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dépistage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organisé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individuel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C1141A9-E69F-4E7E-9FB0-3ED7EF028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8794"/>
              </p:ext>
            </p:extLst>
          </p:nvPr>
        </p:nvGraphicFramePr>
        <p:xfrm>
          <a:off x="1676399" y="3118283"/>
          <a:ext cx="8153400" cy="334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535282763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761245587"/>
                    </a:ext>
                  </a:extLst>
                </a:gridCol>
              </a:tblGrid>
              <a:tr h="105473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Cancer du sein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Cancer de la prostate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80993"/>
                  </a:ext>
                </a:extLst>
              </a:tr>
              <a:tr h="18803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Dépistage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organisé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entre 50 et 74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mammographie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les 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Après 75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pas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dépistage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systématique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surveillance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clinique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adaptée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dépistage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organisé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France, le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dépistage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repose sur un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choix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individuel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 dosage du PSA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 le toucher rectal sont recommandés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l’AFU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tous les 2 à 4 ans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à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 50 ans.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56833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AEC7DDF-F1E4-414B-8E31-239A45316EC0}"/>
              </a:ext>
            </a:extLst>
          </p:cNvPr>
          <p:cNvSpPr/>
          <p:nvPr/>
        </p:nvSpPr>
        <p:spPr>
          <a:xfrm>
            <a:off x="5693076" y="7181990"/>
            <a:ext cx="3996308" cy="61513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370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30832" y="5924992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592095" y="3981336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6"/>
                </a:lnTo>
                <a:lnTo>
                  <a:pt x="0" y="4498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15715172" y="-2130767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97739" y="3693366"/>
            <a:ext cx="112685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risque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d’évolution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du cancer et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altération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qualité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vie des patients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297739" y="5224023"/>
            <a:ext cx="1386150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risque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d’évolution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syndromes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gériatriques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Dénutrition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perte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d’indépendance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fonctionnelle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Troubles de la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marche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Troubles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cognitifs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dépression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977FB-B85D-44E8-AB09-59B08A9F5AB4}"/>
              </a:ext>
            </a:extLst>
          </p:cNvPr>
          <p:cNvSpPr/>
          <p:nvPr/>
        </p:nvSpPr>
        <p:spPr>
          <a:xfrm>
            <a:off x="2297740" y="604496"/>
            <a:ext cx="14211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chemeClr val="accent6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Pourquoi faut-il dépister précocement?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CB274A17-CE81-44E3-9337-10086E848427}"/>
              </a:ext>
            </a:extLst>
          </p:cNvPr>
          <p:cNvGrpSpPr/>
          <p:nvPr/>
        </p:nvGrpSpPr>
        <p:grpSpPr>
          <a:xfrm>
            <a:off x="520403" y="3612210"/>
            <a:ext cx="890342" cy="857250"/>
            <a:chOff x="0" y="0"/>
            <a:chExt cx="1187123" cy="11430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222DCD7-C30E-41A9-AB1C-12AADAA0657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239C905-C2AE-49A9-B192-D9DB6A02D69C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5F1214E2-85AA-40DE-80E5-B84D11A9B744}"/>
              </a:ext>
            </a:extLst>
          </p:cNvPr>
          <p:cNvGrpSpPr/>
          <p:nvPr/>
        </p:nvGrpSpPr>
        <p:grpSpPr>
          <a:xfrm>
            <a:off x="520403" y="5110797"/>
            <a:ext cx="890342" cy="857250"/>
            <a:chOff x="0" y="0"/>
            <a:chExt cx="1187123" cy="114300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7847968-7838-472F-A241-9C82A9CE2C59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E5D659-C834-41A2-8A75-91E12A58771D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B5D527AF-3004-4533-B9E4-875C64500E98}"/>
              </a:ext>
            </a:extLst>
          </p:cNvPr>
          <p:cNvGrpSpPr/>
          <p:nvPr/>
        </p:nvGrpSpPr>
        <p:grpSpPr>
          <a:xfrm>
            <a:off x="502898" y="7038009"/>
            <a:ext cx="890342" cy="857250"/>
            <a:chOff x="0" y="0"/>
            <a:chExt cx="1187123" cy="1143000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A4D146B-ED43-4509-846A-8907D39F2000}"/>
                </a:ext>
              </a:extLst>
            </p:cNvPr>
            <p:cNvSpPr/>
            <p:nvPr/>
          </p:nvSpPr>
          <p:spPr>
            <a:xfrm>
              <a:off x="0" y="0"/>
              <a:ext cx="1187123" cy="1143000"/>
            </a:xfrm>
            <a:custGeom>
              <a:avLst/>
              <a:gdLst/>
              <a:ahLst/>
              <a:cxnLst/>
              <a:rect l="l" t="t" r="r" b="b"/>
              <a:pathLst>
                <a:path w="1187123" h="1143000">
                  <a:moveTo>
                    <a:pt x="0" y="0"/>
                  </a:moveTo>
                  <a:lnTo>
                    <a:pt x="1187123" y="0"/>
                  </a:lnTo>
                  <a:lnTo>
                    <a:pt x="1187123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B754511-BFAD-4257-9115-67AB4261AD0D}"/>
                </a:ext>
              </a:extLst>
            </p:cNvPr>
            <p:cNvSpPr/>
            <p:nvPr/>
          </p:nvSpPr>
          <p:spPr>
            <a:xfrm>
              <a:off x="388274" y="343862"/>
              <a:ext cx="410575" cy="455275"/>
            </a:xfrm>
            <a:custGeom>
              <a:avLst/>
              <a:gdLst/>
              <a:ahLst/>
              <a:cxnLst/>
              <a:rect l="l" t="t" r="r" b="b"/>
              <a:pathLst>
                <a:path w="410575" h="455275">
                  <a:moveTo>
                    <a:pt x="0" y="0"/>
                  </a:moveTo>
                  <a:lnTo>
                    <a:pt x="410575" y="0"/>
                  </a:lnTo>
                  <a:lnTo>
                    <a:pt x="410575" y="455276"/>
                  </a:lnTo>
                  <a:lnTo>
                    <a:pt x="0" y="455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AED65BF0-C5E7-4CF7-B3DE-B5DE2153C518}"/>
              </a:ext>
            </a:extLst>
          </p:cNvPr>
          <p:cNvSpPr txBox="1"/>
          <p:nvPr/>
        </p:nvSpPr>
        <p:spPr>
          <a:xfrm>
            <a:off x="3414785" y="8551268"/>
            <a:ext cx="11467956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==&gt;  Une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forme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pronostic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plus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péjoratif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le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décès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73C84-85A2-49A8-AB9E-241B387ECE90}"/>
              </a:ext>
            </a:extLst>
          </p:cNvPr>
          <p:cNvSpPr/>
          <p:nvPr/>
        </p:nvSpPr>
        <p:spPr>
          <a:xfrm>
            <a:off x="1555462" y="2284586"/>
            <a:ext cx="15167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solidFill>
                  <a:srgbClr val="F79646">
                    <a:lumMod val="50000"/>
                  </a:srgb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Les conséquences du Non-Dépistage et du Non-Traitement chez la personne Âgée sont nombreuses: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708B8FB-2EC6-4D56-A214-364B8437495D}"/>
              </a:ext>
            </a:extLst>
          </p:cNvPr>
          <p:cNvSpPr txBox="1"/>
          <p:nvPr/>
        </p:nvSpPr>
        <p:spPr>
          <a:xfrm>
            <a:off x="2295680" y="7234821"/>
            <a:ext cx="11268534" cy="323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 risqué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élevé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dépendance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espérance</a:t>
            </a:r>
            <a:r>
              <a:rPr lang="en-US" sz="28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vie </a:t>
            </a:r>
            <a:r>
              <a:rPr lang="en-US" sz="28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réduite</a:t>
            </a:r>
            <a:endParaRPr lang="en-US" sz="28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77249" y="7123355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7259300" y="888630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40000" y="-1265946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5"/>
                </a:lnTo>
                <a:lnTo>
                  <a:pt x="0" y="4498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65618" y="390650"/>
            <a:ext cx="16029802" cy="1474464"/>
            <a:chOff x="0" y="94588"/>
            <a:chExt cx="20074670" cy="1965951"/>
          </a:xfrm>
        </p:grpSpPr>
        <p:sp>
          <p:nvSpPr>
            <p:cNvPr id="9" name="TextBox 9"/>
            <p:cNvSpPr txBox="1"/>
            <p:nvPr/>
          </p:nvSpPr>
          <p:spPr>
            <a:xfrm>
              <a:off x="829138" y="94588"/>
              <a:ext cx="19245532" cy="12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00"/>
                </a:lnSpc>
              </a:pP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Prise</a:t>
              </a:r>
              <a:r>
                <a:rPr lang="en-US" sz="6900" dirty="0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 </a:t>
              </a: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en</a:t>
              </a:r>
              <a:r>
                <a:rPr lang="en-US" sz="6900" dirty="0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 charge du cancer </a:t>
              </a: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gériatrique</a:t>
              </a:r>
              <a:endParaRPr lang="en-US" sz="69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38611"/>
              <a:ext cx="19245532" cy="12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F8AEA56A-C674-48BB-8A81-DECA8DD90189}"/>
              </a:ext>
            </a:extLst>
          </p:cNvPr>
          <p:cNvSpPr txBox="1"/>
          <p:nvPr/>
        </p:nvSpPr>
        <p:spPr>
          <a:xfrm>
            <a:off x="410105" y="7126361"/>
            <a:ext cx="1024965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Importance de </a:t>
            </a:r>
            <a:r>
              <a:rPr lang="en-US" sz="3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l’EGA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bilan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multidimentionnel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visant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évaluer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l’état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global d’un patient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âgé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atteint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cancer.</a:t>
            </a: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Evaluer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fragilité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robustesse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du patient</a:t>
            </a: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Prévoir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risques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complications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liés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traitements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oncologiques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Adapter le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choix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l’intensité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traitements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A28D3C45-51DE-4045-84CF-5388D5C0579D}"/>
              </a:ext>
            </a:extLst>
          </p:cNvPr>
          <p:cNvSpPr txBox="1"/>
          <p:nvPr/>
        </p:nvSpPr>
        <p:spPr>
          <a:xfrm>
            <a:off x="428640" y="4270171"/>
            <a:ext cx="1024965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Importance du G8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outil de dépistage de la fragilité permettant d’identifier, parmi les patients âgés atteints de cancer, ceux qui devraient bénéficier d’une évaluation gériatrique approfondie (EGA).</a:t>
            </a:r>
          </a:p>
          <a:p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=&gt; Réalisation simple et rapide (5 minutes).</a:t>
            </a:r>
            <a:endParaRPr lang="en-US" sz="3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3FEFE160-B402-4022-9CAC-0282B5582203}"/>
              </a:ext>
            </a:extLst>
          </p:cNvPr>
          <p:cNvSpPr txBox="1"/>
          <p:nvPr/>
        </p:nvSpPr>
        <p:spPr>
          <a:xfrm>
            <a:off x="410105" y="1770305"/>
            <a:ext cx="1162912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</a:t>
            </a:r>
            <a:r>
              <a:rPr lang="fr-FR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hétérogénéité de la population âgée en termes de réserve fonctionnelle et de comorbidité notamment,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nécessite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l’utilisation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d’outils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spécifiques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afin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d’identifier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les patients </a:t>
            </a:r>
            <a:r>
              <a:rPr lang="en-US" sz="30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fragiles</a:t>
            </a:r>
            <a:r>
              <a:rPr lang="en-US" sz="30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1C827A-2C5F-4043-AE27-9124B1D95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800" y="1536888"/>
            <a:ext cx="7132109" cy="85596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6EE0B0-AACA-4548-97C0-B86344E50B1E}"/>
              </a:ext>
            </a:extLst>
          </p:cNvPr>
          <p:cNvSpPr/>
          <p:nvPr/>
        </p:nvSpPr>
        <p:spPr>
          <a:xfrm>
            <a:off x="11125200" y="10071670"/>
            <a:ext cx="47019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https://onconormandie.fr/wp-content/uploads/2020/02/questionnaire-G8.pdf</a:t>
            </a:r>
          </a:p>
        </p:txBody>
      </p:sp>
    </p:spTree>
    <p:extLst>
      <p:ext uri="{BB962C8B-B14F-4D97-AF65-F5344CB8AC3E}">
        <p14:creationId xmlns:p14="http://schemas.microsoft.com/office/powerpoint/2010/main" val="279925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77249" y="7123355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7259300" y="888630"/>
            <a:ext cx="1691219" cy="4627715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97449" y="-1360712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5"/>
                </a:lnTo>
                <a:lnTo>
                  <a:pt x="0" y="4498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853689" y="460295"/>
            <a:ext cx="15043749" cy="1493719"/>
            <a:chOff x="0" y="68914"/>
            <a:chExt cx="20058332" cy="1991625"/>
          </a:xfrm>
        </p:grpSpPr>
        <p:sp>
          <p:nvSpPr>
            <p:cNvPr id="9" name="TextBox 9"/>
            <p:cNvSpPr txBox="1"/>
            <p:nvPr/>
          </p:nvSpPr>
          <p:spPr>
            <a:xfrm>
              <a:off x="812800" y="68914"/>
              <a:ext cx="19245532" cy="12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00"/>
                </a:lnSpc>
              </a:pP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Prise</a:t>
              </a:r>
              <a:r>
                <a:rPr lang="en-US" sz="6900" dirty="0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 </a:t>
              </a: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en</a:t>
              </a:r>
              <a:r>
                <a:rPr lang="en-US" sz="6900" dirty="0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 charge du cancer </a:t>
              </a:r>
              <a:r>
                <a:rPr lang="en-US" sz="6900" dirty="0" err="1">
                  <a:solidFill>
                    <a:srgbClr val="91612F"/>
                  </a:solidFill>
                  <a:latin typeface="Linux Biolinum"/>
                  <a:ea typeface="Linux Biolinum"/>
                  <a:cs typeface="Linux Biolinum"/>
                  <a:sym typeface="Linux Biolinum"/>
                </a:rPr>
                <a:t>gériatrique</a:t>
              </a:r>
              <a:endParaRPr lang="en-US" sz="6900" dirty="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38611"/>
              <a:ext cx="19245532" cy="12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626851" y="1623623"/>
            <a:ext cx="1105374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L’oncogériatrie</a:t>
            </a:r>
            <a:r>
              <a:rPr lang="en-US" sz="32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vise à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garantir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tout patient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âgé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traitement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adapté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grâce à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évaluation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multidisciplinaire</a:t>
            </a:r>
            <a:endParaRPr lang="en-US" sz="32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AFA821E-6718-4698-B2A6-6C4D0702A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607272"/>
            <a:ext cx="4194412" cy="7818146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20B5F698-E641-4586-8633-2607E4BC175C}"/>
              </a:ext>
            </a:extLst>
          </p:cNvPr>
          <p:cNvSpPr txBox="1"/>
          <p:nvPr/>
        </p:nvSpPr>
        <p:spPr>
          <a:xfrm>
            <a:off x="5626851" y="3375376"/>
            <a:ext cx="110537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Traitements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visée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curative/palliative,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soins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support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B1A6F60D-6283-453F-A942-183C52754F7D}"/>
              </a:ext>
            </a:extLst>
          </p:cNvPr>
          <p:cNvSpPr txBox="1"/>
          <p:nvPr/>
        </p:nvSpPr>
        <p:spPr>
          <a:xfrm>
            <a:off x="5641643" y="5229461"/>
            <a:ext cx="12463266" cy="5132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Haltes</a:t>
            </a:r>
            <a:r>
              <a:rPr lang="en-US" sz="40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4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idées</a:t>
            </a:r>
            <a:r>
              <a:rPr lang="en-US" sz="40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reçus</a:t>
            </a:r>
            <a:r>
              <a:rPr lang="en-US" sz="4000" b="1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32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Non ! 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Il n’ y a pas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d’âge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pour se faire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soigner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d’un cancer !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fr-FR" sz="32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Non ! </a:t>
            </a: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Les cancers ne sont pas moins graves chez les patients âgés. Au contraire, détectés à des formes plus tardives ils sont souvent plus graves !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fr-FR" sz="32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Non ! </a:t>
            </a: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L’incidence des cancers du sein et du côlon ne s’arrête pas à 74 ans, lorsque le dépistage organisé s’arrête !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fr-FR" sz="32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Non ! </a:t>
            </a:r>
            <a:r>
              <a:rPr lang="fr-FR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Arrêter de doser le PSA à 70 ans n’empêche pas de décéder du cancer de la prostate ! </a:t>
            </a:r>
          </a:p>
          <a:p>
            <a:pPr marL="571500" indent="-571500" algn="ctr">
              <a:lnSpc>
                <a:spcPts val="4480"/>
              </a:lnSpc>
              <a:buFont typeface="Symbol" panose="05050102010706020507" pitchFamily="18" charset="2"/>
              <a:buChar char="Þ"/>
            </a:pPr>
            <a:endParaRPr lang="en-US" sz="4000" dirty="0">
              <a:solidFill>
                <a:srgbClr val="9161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EF7B84F-6DCF-4F62-BE1E-5897C50E0C7F}"/>
              </a:ext>
            </a:extLst>
          </p:cNvPr>
          <p:cNvSpPr txBox="1"/>
          <p:nvPr/>
        </p:nvSpPr>
        <p:spPr>
          <a:xfrm>
            <a:off x="5626851" y="4115540"/>
            <a:ext cx="8725190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48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Favoriser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200" dirty="0" err="1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qualité</a:t>
            </a:r>
            <a:r>
              <a:rPr lang="en-US" sz="3200" dirty="0">
                <a:solidFill>
                  <a:srgbClr val="91612F"/>
                </a:solidFill>
                <a:latin typeface="Open Sans"/>
                <a:ea typeface="Open Sans"/>
                <a:cs typeface="Open Sans"/>
                <a:sym typeface="Open Sans"/>
              </a:rPr>
              <a:t> de vie des patients</a:t>
            </a:r>
          </a:p>
        </p:txBody>
      </p:sp>
    </p:spTree>
    <p:extLst>
      <p:ext uri="{BB962C8B-B14F-4D97-AF65-F5344CB8AC3E}">
        <p14:creationId xmlns:p14="http://schemas.microsoft.com/office/powerpoint/2010/main" val="1606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1242</Words>
  <Application>Microsoft Office PowerPoint</Application>
  <PresentationFormat>Personnalisé</PresentationFormat>
  <Paragraphs>93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Avenir Next LT Pro</vt:lpstr>
      <vt:lpstr>Wingdings</vt:lpstr>
      <vt:lpstr>Linux Biolinum</vt:lpstr>
      <vt:lpstr>Open Sans</vt:lpstr>
      <vt:lpstr>Arial</vt:lpstr>
      <vt:lpstr>Symbol</vt:lpstr>
      <vt:lpstr>Assistant</vt:lpstr>
      <vt:lpstr>Calibri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cancer du sein chez la femme agée</dc:title>
  <dc:creator>KOUADJO, Ble-Evelyne</dc:creator>
  <cp:lastModifiedBy>KOUADJO, Ble-Evelyne</cp:lastModifiedBy>
  <cp:revision>77</cp:revision>
  <dcterms:created xsi:type="dcterms:W3CDTF">2006-08-16T00:00:00Z</dcterms:created>
  <dcterms:modified xsi:type="dcterms:W3CDTF">2025-10-09T13:04:17Z</dcterms:modified>
  <dc:identifier>DAGS4NNuDVM</dc:identifier>
</cp:coreProperties>
</file>